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56" r:id="rId3"/>
    <p:sldId id="257" r:id="rId4"/>
    <p:sldId id="258" r:id="rId5"/>
    <p:sldId id="259" r:id="rId6"/>
    <p:sldId id="260" r:id="rId7"/>
    <p:sldId id="273" r:id="rId8"/>
    <p:sldId id="261" r:id="rId9"/>
    <p:sldId id="266" r:id="rId10"/>
    <p:sldId id="262" r:id="rId11"/>
    <p:sldId id="268" r:id="rId12"/>
    <p:sldId id="269" r:id="rId13"/>
    <p:sldId id="271" r:id="rId14"/>
    <p:sldId id="272" r:id="rId15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37" autoAdjust="0"/>
  </p:normalViewPr>
  <p:slideViewPr>
    <p:cSldViewPr snapToGrid="0" snapToObjects="1">
      <p:cViewPr>
        <p:scale>
          <a:sx n="94" d="100"/>
          <a:sy n="94" d="100"/>
        </p:scale>
        <p:origin x="-468" y="-72"/>
      </p:cViewPr>
      <p:guideLst>
        <p:guide orient="horz" pos="2172"/>
        <p:guide pos="2880"/>
      </p:guideLst>
    </p:cSldViewPr>
  </p:slideViewPr>
  <p:outlineViewPr>
    <p:cViewPr>
      <p:scale>
        <a:sx n="33" d="100"/>
        <a:sy n="33" d="100"/>
      </p:scale>
      <p:origin x="0" y="106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478" y="-9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492F7CB-ACD1-CE42-B7AF-650A302AC19A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73B12B4-1580-0145-ABE9-5DB4C54499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715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A70F193-E03C-474F-BCCA-D6AA134DCAC0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7A494CD-4865-4141-ACD7-4EB78A04B4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77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494CD-4865-4141-ACD7-4EB78A04B49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867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494CD-4865-4141-ACD7-4EB78A04B49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027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494CD-4865-4141-ACD7-4EB78A04B49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059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494CD-4865-4141-ACD7-4EB78A04B49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214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494CD-4865-4141-ACD7-4EB78A04B49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39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494CD-4865-4141-ACD7-4EB78A04B49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804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494CD-4865-4141-ACD7-4EB78A04B49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424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494CD-4865-4141-ACD7-4EB78A04B49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369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494CD-4865-4141-ACD7-4EB78A04B49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503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494CD-4865-4141-ACD7-4EB78A04B49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74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494CD-4865-4141-ACD7-4EB78A04B49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923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494CD-4865-4141-ACD7-4EB78A04B49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578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494CD-4865-4141-ACD7-4EB78A04B49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74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D105-5F40-554B-A5BD-D6A7AB2F1818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AA18-4E72-0C4D-A70E-8DC8FB6C6D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8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D105-5F40-554B-A5BD-D6A7AB2F1818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AA18-4E72-0C4D-A70E-8DC8FB6C6D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631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D105-5F40-554B-A5BD-D6A7AB2F1818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AA18-4E72-0C4D-A70E-8DC8FB6C6D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185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D105-5F40-554B-A5BD-D6A7AB2F18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AA18-4E72-0C4D-A70E-8DC8FB6C6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919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D105-5F40-554B-A5BD-D6A7AB2F18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AA18-4E72-0C4D-A70E-8DC8FB6C6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536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D105-5F40-554B-A5BD-D6A7AB2F18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AA18-4E72-0C4D-A70E-8DC8FB6C6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80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D105-5F40-554B-A5BD-D6A7AB2F18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AA18-4E72-0C4D-A70E-8DC8FB6C6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576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D105-5F40-554B-A5BD-D6A7AB2F18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AA18-4E72-0C4D-A70E-8DC8FB6C6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150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D105-5F40-554B-A5BD-D6A7AB2F18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AA18-4E72-0C4D-A70E-8DC8FB6C6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863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D105-5F40-554B-A5BD-D6A7AB2F18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AA18-4E72-0C4D-A70E-8DC8FB6C6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737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D105-5F40-554B-A5BD-D6A7AB2F18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AA18-4E72-0C4D-A70E-8DC8FB6C6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390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D105-5F40-554B-A5BD-D6A7AB2F1818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AA18-4E72-0C4D-A70E-8DC8FB6C6D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258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D105-5F40-554B-A5BD-D6A7AB2F18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AA18-4E72-0C4D-A70E-8DC8FB6C6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224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D105-5F40-554B-A5BD-D6A7AB2F18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AA18-4E72-0C4D-A70E-8DC8FB6C6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758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D105-5F40-554B-A5BD-D6A7AB2F18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AA18-4E72-0C4D-A70E-8DC8FB6C6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117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D105-5F40-554B-A5BD-D6A7AB2F1818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AA18-4E72-0C4D-A70E-8DC8FB6C6D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665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D105-5F40-554B-A5BD-D6A7AB2F1818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AA18-4E72-0C4D-A70E-8DC8FB6C6D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223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D105-5F40-554B-A5BD-D6A7AB2F1818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AA18-4E72-0C4D-A70E-8DC8FB6C6D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118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D105-5F40-554B-A5BD-D6A7AB2F1818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AA18-4E72-0C4D-A70E-8DC8FB6C6D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670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D105-5F40-554B-A5BD-D6A7AB2F1818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AA18-4E72-0C4D-A70E-8DC8FB6C6D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33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D105-5F40-554B-A5BD-D6A7AB2F1818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AA18-4E72-0C4D-A70E-8DC8FB6C6D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18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D105-5F40-554B-A5BD-D6A7AB2F1818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AA18-4E72-0C4D-A70E-8DC8FB6C6D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297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CD105-5F40-554B-A5BD-D6A7AB2F1818}" type="datetimeFigureOut">
              <a:rPr lang="en-US" smtClean="0"/>
              <a:t>10/3/2017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EAA18-4E72-0C4D-A70E-8DC8FB6C6D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75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CD105-5F40-554B-A5BD-D6A7AB2F18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EAA18-4E72-0C4D-A70E-8DC8FB6C6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52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rin.salzano@new-haven.k12.ct.u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651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848034"/>
            <a:ext cx="8229600" cy="1143000"/>
          </a:xfrm>
        </p:spPr>
        <p:txBody>
          <a:bodyPr>
            <a:noAutofit/>
          </a:bodyPr>
          <a:lstStyle/>
          <a:p>
            <a:r>
              <a:rPr lang="en-US" sz="4500" b="1" u="sng" dirty="0" smtClean="0">
                <a:latin typeface="HelloFickle" panose="02000603000000000000" pitchFamily="2" charset="0"/>
                <a:ea typeface="HelloFickle" panose="02000603000000000000" pitchFamily="2" charset="0"/>
              </a:rPr>
              <a:t>Homework</a:t>
            </a:r>
            <a:endParaRPr lang="en-US" sz="4500" b="1" u="sng" dirty="0">
              <a:latin typeface="HelloFickle" panose="02000603000000000000" pitchFamily="2" charset="0"/>
              <a:ea typeface="HelloFickle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3823" y="1873801"/>
            <a:ext cx="6762089" cy="3751416"/>
          </a:xfrm>
        </p:spPr>
        <p:txBody>
          <a:bodyPr>
            <a:normAutofit/>
          </a:bodyPr>
          <a:lstStyle/>
          <a:p>
            <a:r>
              <a:rPr lang="en-US" sz="2500" dirty="0" smtClean="0">
                <a:latin typeface="HelloFickle" panose="02000603000000000000" pitchFamily="2" charset="0"/>
                <a:ea typeface="HelloFickle" panose="02000603000000000000" pitchFamily="2" charset="0"/>
              </a:rPr>
              <a:t>Homework is given every night except Fridays</a:t>
            </a:r>
          </a:p>
          <a:p>
            <a:r>
              <a:rPr lang="en-US" sz="2500" dirty="0" smtClean="0">
                <a:latin typeface="HelloFickle" panose="02000603000000000000" pitchFamily="2" charset="0"/>
                <a:ea typeface="HelloFickle" panose="02000603000000000000" pitchFamily="2" charset="0"/>
              </a:rPr>
              <a:t>Homework will consist of:</a:t>
            </a:r>
          </a:p>
          <a:p>
            <a:pPr lvl="1"/>
            <a:r>
              <a:rPr lang="en-US" sz="2100" dirty="0" smtClean="0">
                <a:latin typeface="HelloFickle" panose="02000603000000000000" pitchFamily="2" charset="0"/>
                <a:ea typeface="HelloFickle" panose="02000603000000000000" pitchFamily="2" charset="0"/>
              </a:rPr>
              <a:t>Daily Reading Log (20 minutes</a:t>
            </a:r>
            <a:r>
              <a:rPr lang="en-US" sz="2100" dirty="0" smtClean="0">
                <a:latin typeface="HelloFickle" panose="02000603000000000000" pitchFamily="2" charset="0"/>
                <a:ea typeface="HelloFickle" panose="02000603000000000000" pitchFamily="2" charset="0"/>
              </a:rPr>
              <a:t>) using the books in the </a:t>
            </a:r>
            <a:endParaRPr lang="en-US" sz="2100" dirty="0" smtClean="0">
              <a:latin typeface="HelloFickle" panose="02000603000000000000" pitchFamily="2" charset="0"/>
              <a:ea typeface="HelloFickle" panose="02000603000000000000" pitchFamily="2" charset="0"/>
            </a:endParaRPr>
          </a:p>
          <a:p>
            <a:pPr lvl="1"/>
            <a:r>
              <a:rPr lang="en-US" sz="2100" dirty="0" smtClean="0">
                <a:latin typeface="HelloFickle" panose="02000603000000000000" pitchFamily="2" charset="0"/>
                <a:ea typeface="HelloFickle" panose="02000603000000000000" pitchFamily="2" charset="0"/>
              </a:rPr>
              <a:t>Math practice (concept &amp; fact practice)</a:t>
            </a:r>
          </a:p>
          <a:p>
            <a:r>
              <a:rPr lang="en-US" sz="2900" dirty="0" smtClean="0">
                <a:latin typeface="HelloFickle" panose="02000603000000000000" pitchFamily="2" charset="0"/>
                <a:ea typeface="HelloFickle" panose="02000603000000000000" pitchFamily="2" charset="0"/>
              </a:rPr>
              <a:t>Homework is </a:t>
            </a:r>
            <a:r>
              <a:rPr lang="en-US" sz="2900" b="1" u="sng" dirty="0" smtClean="0">
                <a:latin typeface="HelloFickle" panose="02000603000000000000" pitchFamily="2" charset="0"/>
                <a:ea typeface="HelloFickle" panose="02000603000000000000" pitchFamily="2" charset="0"/>
              </a:rPr>
              <a:t>not</a:t>
            </a:r>
            <a:r>
              <a:rPr lang="en-US" sz="2900" dirty="0" smtClean="0">
                <a:latin typeface="HelloFickle" panose="02000603000000000000" pitchFamily="2" charset="0"/>
                <a:ea typeface="HelloFickle" panose="02000603000000000000" pitchFamily="2" charset="0"/>
              </a:rPr>
              <a:t> OPTIONAL. </a:t>
            </a:r>
          </a:p>
          <a:p>
            <a:pPr lvl="1"/>
            <a:r>
              <a:rPr lang="en-US" sz="2100" dirty="0" smtClean="0">
                <a:latin typeface="HelloFickle" panose="02000603000000000000" pitchFamily="2" charset="0"/>
                <a:ea typeface="HelloFickle" panose="02000603000000000000" pitchFamily="2" charset="0"/>
              </a:rPr>
              <a:t>Students </a:t>
            </a:r>
            <a:r>
              <a:rPr lang="en-US" sz="2100" b="1" u="sng" dirty="0" smtClean="0">
                <a:latin typeface="HelloFickle" panose="02000603000000000000" pitchFamily="2" charset="0"/>
                <a:ea typeface="HelloFickle" panose="02000603000000000000" pitchFamily="2" charset="0"/>
              </a:rPr>
              <a:t>will</a:t>
            </a:r>
            <a:r>
              <a:rPr lang="en-US" sz="2100" dirty="0" smtClean="0">
                <a:latin typeface="HelloFickle" panose="02000603000000000000" pitchFamily="2" charset="0"/>
                <a:ea typeface="HelloFickle" panose="02000603000000000000" pitchFamily="2" charset="0"/>
              </a:rPr>
              <a:t> complete assignments not done at home during their own free or a lunch detention</a:t>
            </a:r>
          </a:p>
          <a:p>
            <a:pPr lvl="1"/>
            <a:r>
              <a:rPr lang="en-US" sz="2100" dirty="0" smtClean="0">
                <a:latin typeface="HelloFickle" panose="02000603000000000000" pitchFamily="2" charset="0"/>
                <a:ea typeface="HelloFickle" panose="02000603000000000000" pitchFamily="2" charset="0"/>
              </a:rPr>
              <a:t>Students will also lose points for their group for not completing and turning in homework</a:t>
            </a:r>
          </a:p>
        </p:txBody>
      </p:sp>
    </p:spTree>
    <p:extLst>
      <p:ext uri="{BB962C8B-B14F-4D97-AF65-F5344CB8AC3E}">
        <p14:creationId xmlns:p14="http://schemas.microsoft.com/office/powerpoint/2010/main" val="356089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320" y="792798"/>
            <a:ext cx="8229600" cy="1143000"/>
          </a:xfrm>
        </p:spPr>
        <p:txBody>
          <a:bodyPr/>
          <a:lstStyle/>
          <a:p>
            <a:r>
              <a:rPr lang="en-US" b="1" u="sng" dirty="0" smtClean="0">
                <a:latin typeface="HelloFickle" panose="02000603000000000000" pitchFamily="2" charset="0"/>
                <a:ea typeface="HelloFickle" panose="02000603000000000000" pitchFamily="2" charset="0"/>
              </a:rPr>
              <a:t>Daily Schedule</a:t>
            </a:r>
            <a:endParaRPr lang="en-US" b="1" u="sng" dirty="0">
              <a:latin typeface="HelloFickle" panose="02000603000000000000" pitchFamily="2" charset="0"/>
              <a:ea typeface="HelloFickle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0023" y="1800698"/>
            <a:ext cx="5798871" cy="3765296"/>
          </a:xfrm>
        </p:spPr>
        <p:txBody>
          <a:bodyPr/>
          <a:lstStyle/>
          <a:p>
            <a:r>
              <a:rPr lang="en-US" sz="25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Our typical day looks like this</a:t>
            </a:r>
            <a:r>
              <a:rPr lang="en-US" sz="15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:</a:t>
            </a:r>
          </a:p>
          <a:p>
            <a:pPr lvl="1"/>
            <a:r>
              <a:rPr lang="en-US" sz="18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Arrival/Breakfast/Morning work</a:t>
            </a:r>
          </a:p>
          <a:p>
            <a:pPr lvl="1"/>
            <a:r>
              <a:rPr lang="en-US" sz="18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Writer’s Workshop</a:t>
            </a:r>
          </a:p>
          <a:p>
            <a:pPr lvl="1"/>
            <a:r>
              <a:rPr lang="en-US" sz="18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RTI (Response to Intervention)</a:t>
            </a:r>
          </a:p>
          <a:p>
            <a:pPr lvl="1"/>
            <a:r>
              <a:rPr lang="en-US" sz="18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Reader’s Workshop</a:t>
            </a:r>
          </a:p>
          <a:p>
            <a:pPr lvl="1"/>
            <a:r>
              <a:rPr lang="en-US" sz="18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Core Novel/Close Reading </a:t>
            </a:r>
          </a:p>
          <a:p>
            <a:pPr lvl="1"/>
            <a:r>
              <a:rPr lang="en-US" sz="18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LUNCH</a:t>
            </a:r>
          </a:p>
          <a:p>
            <a:pPr lvl="1"/>
            <a:r>
              <a:rPr lang="en-US" sz="18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Recess</a:t>
            </a:r>
          </a:p>
          <a:p>
            <a:pPr lvl="1"/>
            <a:r>
              <a:rPr lang="en-US" sz="18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Math </a:t>
            </a:r>
          </a:p>
          <a:p>
            <a:pPr lvl="1"/>
            <a:r>
              <a:rPr lang="en-US" sz="18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SPECIALS</a:t>
            </a:r>
          </a:p>
          <a:p>
            <a:endParaRPr lang="en-US" sz="1500" dirty="0">
              <a:latin typeface="DJ FiddleSticks" panose="00000400000000000000" pitchFamily="2" charset="0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0583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en-US" b="1" u="sng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3</a:t>
            </a:r>
            <a:r>
              <a:rPr lang="en-US" b="1" u="sng" baseline="300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rd</a:t>
            </a:r>
            <a:r>
              <a:rPr lang="en-US" b="1" u="sng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 Grade Testing </a:t>
            </a:r>
            <a:endParaRPr lang="en-US" b="1" u="sng" dirty="0">
              <a:latin typeface="HelloFickle" panose="02000603000000000000" pitchFamily="2" charset="0"/>
              <a:ea typeface="HelloFickle" panose="02000603000000000000" pitchFamily="2" charset="0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3373" y="1813729"/>
            <a:ext cx="6457380" cy="3964567"/>
          </a:xfrm>
        </p:spPr>
        <p:txBody>
          <a:bodyPr>
            <a:normAutofit/>
          </a:bodyPr>
          <a:lstStyle/>
          <a:p>
            <a:r>
              <a:rPr lang="en-US" sz="25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There are many tests that your child will take this year in both Reading and Math.</a:t>
            </a:r>
          </a:p>
          <a:p>
            <a:pPr lvl="2"/>
            <a:r>
              <a:rPr lang="en-US" sz="16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Reading</a:t>
            </a:r>
          </a:p>
          <a:p>
            <a:pPr lvl="3"/>
            <a:r>
              <a:rPr lang="en-US" sz="12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Scholastic Reading Inventory (SRI) 3 </a:t>
            </a:r>
            <a:r>
              <a:rPr lang="en-US" sz="1200" dirty="0" err="1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xs</a:t>
            </a:r>
            <a:r>
              <a:rPr lang="en-US" sz="12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 per year</a:t>
            </a:r>
          </a:p>
          <a:p>
            <a:pPr lvl="3"/>
            <a:r>
              <a:rPr lang="en-US" sz="12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Oral Reading Fluency (ORF) 3xs per year</a:t>
            </a:r>
          </a:p>
          <a:p>
            <a:pPr lvl="3"/>
            <a:r>
              <a:rPr lang="en-US" sz="12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Benchmark Assessment System (BAS) 2xs per year</a:t>
            </a:r>
          </a:p>
          <a:p>
            <a:pPr lvl="2"/>
            <a:r>
              <a:rPr lang="en-US" sz="16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Math</a:t>
            </a:r>
          </a:p>
          <a:p>
            <a:pPr lvl="3"/>
            <a:r>
              <a:rPr lang="en-US" sz="12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Math Inventory (MI) 3xs per year</a:t>
            </a:r>
          </a:p>
          <a:p>
            <a:pPr lvl="3"/>
            <a:r>
              <a:rPr lang="en-US" sz="12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Fact Fluency (multiplication) 3xs per year</a:t>
            </a:r>
          </a:p>
          <a:p>
            <a:pPr lvl="3"/>
            <a:r>
              <a:rPr lang="en-US" sz="12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Interim Benchmark Assessments (IAB)  1 per marking period</a:t>
            </a:r>
          </a:p>
          <a:p>
            <a:pPr lvl="2"/>
            <a:r>
              <a:rPr lang="en-US" sz="16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Smarter Balanced Assessment</a:t>
            </a:r>
          </a:p>
          <a:p>
            <a:pPr lvl="3"/>
            <a:r>
              <a:rPr lang="en-US" sz="12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State-wide testing taken in May</a:t>
            </a:r>
          </a:p>
          <a:p>
            <a:pPr lvl="3"/>
            <a:endParaRPr lang="en-US" sz="1200" dirty="0" smtClean="0">
              <a:latin typeface="DJ FiddleSticks" panose="00000400000000000000" pitchFamily="2" charset="0"/>
              <a:cs typeface="Comic Sans MS"/>
            </a:endParaRPr>
          </a:p>
          <a:p>
            <a:pPr marL="457200" lvl="1" indent="0">
              <a:buNone/>
            </a:pPr>
            <a:endParaRPr lang="en-US" sz="2100" dirty="0" smtClean="0">
              <a:latin typeface="DJ FiddleSticks" panose="00000400000000000000" pitchFamily="2" charset="0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2786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945" y="2140555"/>
            <a:ext cx="8229600" cy="1616759"/>
          </a:xfrm>
        </p:spPr>
        <p:txBody>
          <a:bodyPr>
            <a:normAutofit/>
          </a:bodyPr>
          <a:lstStyle/>
          <a:p>
            <a:r>
              <a:rPr lang="en-US" sz="6000" b="1" u="sng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QUESTIONS???</a:t>
            </a:r>
            <a:endParaRPr lang="en-US" sz="6000" b="1" u="sng" dirty="0">
              <a:latin typeface="HelloFickle" panose="02000603000000000000" pitchFamily="2" charset="0"/>
              <a:ea typeface="HelloFickle" panose="02000603000000000000" pitchFamily="2" charset="0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2463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392238"/>
            <a:ext cx="8229600" cy="1143000"/>
          </a:xfrm>
        </p:spPr>
        <p:txBody>
          <a:bodyPr>
            <a:noAutofit/>
          </a:bodyPr>
          <a:lstStyle/>
          <a:p>
            <a:r>
              <a:rPr lang="en-US" sz="4500" b="1" u="sng" dirty="0" err="1" smtClean="0">
                <a:latin typeface="HelloFickle" panose="02000603000000000000" pitchFamily="2" charset="0"/>
                <a:ea typeface="HelloFickle" panose="02000603000000000000" pitchFamily="2" charset="0"/>
              </a:rPr>
              <a:t>Mrs</a:t>
            </a:r>
            <a:r>
              <a:rPr lang="en-US" sz="4500" b="1" u="sng" dirty="0" smtClean="0">
                <a:latin typeface="HelloFickle" panose="02000603000000000000" pitchFamily="2" charset="0"/>
                <a:ea typeface="HelloFickle" panose="02000603000000000000" pitchFamily="2" charset="0"/>
              </a:rPr>
              <a:t> </a:t>
            </a:r>
            <a:r>
              <a:rPr lang="en-US" sz="4500" b="1" u="sng" dirty="0" err="1" smtClean="0">
                <a:latin typeface="HelloFickle" panose="02000603000000000000" pitchFamily="2" charset="0"/>
                <a:ea typeface="HelloFickle" panose="02000603000000000000" pitchFamily="2" charset="0"/>
              </a:rPr>
              <a:t>Salzano</a:t>
            </a:r>
            <a:r>
              <a:rPr lang="en-US" sz="4500" b="1" u="sng" dirty="0" smtClean="0">
                <a:latin typeface="HelloFickle" panose="02000603000000000000" pitchFamily="2" charset="0"/>
                <a:ea typeface="HelloFickle" panose="02000603000000000000" pitchFamily="2" charset="0"/>
              </a:rPr>
              <a:t/>
            </a:r>
            <a:br>
              <a:rPr lang="en-US" sz="4500" b="1" u="sng" dirty="0" smtClean="0">
                <a:latin typeface="HelloFickle" panose="02000603000000000000" pitchFamily="2" charset="0"/>
                <a:ea typeface="HelloFickle" panose="02000603000000000000" pitchFamily="2" charset="0"/>
              </a:rPr>
            </a:br>
            <a:r>
              <a:rPr lang="en-US" sz="4500" b="1" u="sng" dirty="0" smtClean="0">
                <a:latin typeface="HelloFickle" panose="02000603000000000000" pitchFamily="2" charset="0"/>
                <a:ea typeface="HelloFickle" panose="02000603000000000000" pitchFamily="2" charset="0"/>
              </a:rPr>
              <a:t>Contact </a:t>
            </a:r>
            <a:r>
              <a:rPr lang="en-US" sz="4500" b="1" u="sng" dirty="0" smtClean="0">
                <a:latin typeface="HelloFickle" panose="02000603000000000000" pitchFamily="2" charset="0"/>
                <a:ea typeface="HelloFickle" panose="02000603000000000000" pitchFamily="2" charset="0"/>
              </a:rPr>
              <a:t>Information</a:t>
            </a:r>
            <a:endParaRPr lang="en-US" sz="4500" b="1" u="sng" dirty="0">
              <a:latin typeface="HelloFickle" panose="02000603000000000000" pitchFamily="2" charset="0"/>
              <a:ea typeface="HelloFickle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960" y="2773678"/>
            <a:ext cx="7752080" cy="4109721"/>
          </a:xfrm>
        </p:spPr>
        <p:txBody>
          <a:bodyPr>
            <a:normAutofit/>
          </a:bodyPr>
          <a:lstStyle/>
          <a:p>
            <a:pPr algn="ctr"/>
            <a:r>
              <a:rPr lang="en-US" sz="2500" b="1" dirty="0" smtClean="0">
                <a:latin typeface="HelloFickle" panose="02000603000000000000" pitchFamily="2" charset="0"/>
                <a:ea typeface="HelloFickle" panose="02000603000000000000" pitchFamily="2" charset="0"/>
              </a:rPr>
              <a:t>REMIND app (easiest way)</a:t>
            </a:r>
          </a:p>
          <a:p>
            <a:pPr algn="ctr"/>
            <a:r>
              <a:rPr lang="en-US" sz="2500" b="1" dirty="0" smtClean="0">
                <a:latin typeface="HelloFickle" panose="02000603000000000000" pitchFamily="2" charset="0"/>
                <a:ea typeface="HelloFickle" panose="02000603000000000000" pitchFamily="2" charset="0"/>
              </a:rPr>
              <a:t>Main </a:t>
            </a:r>
            <a:r>
              <a:rPr lang="en-US" sz="2500" b="1" dirty="0" smtClean="0">
                <a:latin typeface="HelloFickle" panose="02000603000000000000" pitchFamily="2" charset="0"/>
                <a:ea typeface="HelloFickle" panose="02000603000000000000" pitchFamily="2" charset="0"/>
              </a:rPr>
              <a:t>office</a:t>
            </a:r>
            <a:r>
              <a:rPr lang="en-US" sz="2500" dirty="0" smtClean="0">
                <a:latin typeface="HelloFickle" panose="02000603000000000000" pitchFamily="2" charset="0"/>
                <a:ea typeface="HelloFickle" panose="02000603000000000000" pitchFamily="2" charset="0"/>
              </a:rPr>
              <a:t>:  203.503.5900</a:t>
            </a:r>
          </a:p>
          <a:p>
            <a:pPr algn="ctr"/>
            <a:r>
              <a:rPr lang="en-US" sz="2500" b="1" dirty="0" smtClean="0">
                <a:latin typeface="HelloFickle" panose="02000603000000000000" pitchFamily="2" charset="0"/>
                <a:ea typeface="HelloFickle" panose="02000603000000000000" pitchFamily="2" charset="0"/>
              </a:rPr>
              <a:t>Email</a:t>
            </a:r>
            <a:r>
              <a:rPr lang="en-US" sz="2500" dirty="0" smtClean="0">
                <a:latin typeface="HelloFickle" panose="02000603000000000000" pitchFamily="2" charset="0"/>
                <a:ea typeface="HelloFickle" panose="02000603000000000000" pitchFamily="2" charset="0"/>
              </a:rPr>
              <a:t>:  </a:t>
            </a:r>
            <a:r>
              <a:rPr lang="en-US" sz="2500" dirty="0" smtClean="0">
                <a:latin typeface="HelloFickle" panose="02000603000000000000" pitchFamily="2" charset="0"/>
                <a:ea typeface="HelloFickle" panose="02000603000000000000" pitchFamily="2" charset="0"/>
                <a:hlinkClick r:id="rId4"/>
              </a:rPr>
              <a:t>erin.salzano@new-haven.k12.ct.us</a:t>
            </a:r>
            <a:endParaRPr lang="en-US" sz="2500" dirty="0" smtClean="0">
              <a:latin typeface="HelloFickle" panose="02000603000000000000" pitchFamily="2" charset="0"/>
              <a:ea typeface="HelloFickle" panose="02000603000000000000" pitchFamily="2" charset="0"/>
            </a:endParaRPr>
          </a:p>
          <a:p>
            <a:pPr algn="ctr"/>
            <a:endParaRPr lang="en-US" sz="2500" dirty="0">
              <a:latin typeface="HelloFickle" panose="02000603000000000000" pitchFamily="2" charset="0"/>
              <a:ea typeface="HelloFickl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28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20" y="843598"/>
            <a:ext cx="8229600" cy="1143000"/>
          </a:xfrm>
        </p:spPr>
        <p:txBody>
          <a:bodyPr/>
          <a:lstStyle/>
          <a:p>
            <a:r>
              <a:rPr lang="en-US" b="1" u="sng" dirty="0" smtClean="0">
                <a:latin typeface="HelloFickle" panose="02000603000000000000" pitchFamily="2" charset="0"/>
                <a:ea typeface="HelloFickle" panose="02000603000000000000" pitchFamily="2" charset="0"/>
              </a:rPr>
              <a:t>Uniforms</a:t>
            </a:r>
            <a:endParaRPr lang="en-US" b="1" u="sng" dirty="0">
              <a:latin typeface="HelloFickle" panose="02000603000000000000" pitchFamily="2" charset="0"/>
              <a:ea typeface="HelloFickle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2240" y="1798320"/>
            <a:ext cx="6644640" cy="383000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HelloFickle" panose="02000603000000000000" pitchFamily="2" charset="0"/>
                <a:ea typeface="HelloFickle" panose="02000603000000000000" pitchFamily="2" charset="0"/>
              </a:rPr>
              <a:t>Uniforms are REQUIRED</a:t>
            </a:r>
          </a:p>
          <a:p>
            <a:r>
              <a:rPr lang="en-US" dirty="0" smtClean="0">
                <a:latin typeface="HelloFickle" panose="02000603000000000000" pitchFamily="2" charset="0"/>
                <a:ea typeface="HelloFickle" panose="02000603000000000000" pitchFamily="2" charset="0"/>
              </a:rPr>
              <a:t>Khaki or Navy blue bottoms </a:t>
            </a:r>
            <a:r>
              <a:rPr lang="en-US" sz="2000" dirty="0" smtClean="0">
                <a:latin typeface="HelloFickle" panose="02000603000000000000" pitchFamily="2" charset="0"/>
                <a:ea typeface="HelloFickle" panose="02000603000000000000" pitchFamily="2" charset="0"/>
              </a:rPr>
              <a:t>(pants, skirts, dresses)</a:t>
            </a:r>
          </a:p>
          <a:p>
            <a:r>
              <a:rPr lang="en-US" dirty="0" smtClean="0">
                <a:latin typeface="HelloFickle" panose="02000603000000000000" pitchFamily="2" charset="0"/>
                <a:ea typeface="HelloFickle" panose="02000603000000000000" pitchFamily="2" charset="0"/>
              </a:rPr>
              <a:t>Polo shirts </a:t>
            </a:r>
            <a:r>
              <a:rPr lang="en-US" sz="2000" dirty="0" smtClean="0">
                <a:latin typeface="HelloFickle" panose="02000603000000000000" pitchFamily="2" charset="0"/>
                <a:ea typeface="HelloFickle" panose="02000603000000000000" pitchFamily="2" charset="0"/>
              </a:rPr>
              <a:t>(with collar, white</a:t>
            </a:r>
            <a:r>
              <a:rPr lang="en-US" sz="2000" dirty="0">
                <a:latin typeface="HelloFickle" panose="02000603000000000000" pitchFamily="2" charset="0"/>
                <a:ea typeface="HelloFickle" panose="02000603000000000000" pitchFamily="2" charset="0"/>
              </a:rPr>
              <a:t> </a:t>
            </a:r>
            <a:r>
              <a:rPr lang="en-US" sz="2000" dirty="0" smtClean="0">
                <a:latin typeface="HelloFickle" panose="02000603000000000000" pitchFamily="2" charset="0"/>
                <a:ea typeface="HelloFickle" panose="02000603000000000000" pitchFamily="2" charset="0"/>
              </a:rPr>
              <a:t>or navy) </a:t>
            </a:r>
          </a:p>
          <a:p>
            <a:r>
              <a:rPr lang="en-US" dirty="0" smtClean="0">
                <a:latin typeface="HelloFickle" panose="02000603000000000000" pitchFamily="2" charset="0"/>
                <a:ea typeface="HelloFickle" panose="02000603000000000000" pitchFamily="2" charset="0"/>
              </a:rPr>
              <a:t>Sweaters/Hoodies should be in solid school colors </a:t>
            </a:r>
            <a:r>
              <a:rPr lang="en-US" sz="1900" dirty="0" smtClean="0">
                <a:latin typeface="HelloFickle" panose="02000603000000000000" pitchFamily="2" charset="0"/>
                <a:ea typeface="HelloFickle" panose="02000603000000000000" pitchFamily="2" charset="0"/>
              </a:rPr>
              <a:t>(navy, white or gray)</a:t>
            </a:r>
          </a:p>
          <a:p>
            <a:r>
              <a:rPr lang="en-US" dirty="0" smtClean="0">
                <a:latin typeface="HelloFickle" panose="02000603000000000000" pitchFamily="2" charset="0"/>
                <a:ea typeface="HelloFickle" panose="02000603000000000000" pitchFamily="2" charset="0"/>
              </a:rPr>
              <a:t>Gym days </a:t>
            </a:r>
            <a:r>
              <a:rPr lang="en-US" sz="2000" dirty="0" smtClean="0">
                <a:latin typeface="HelloFickle" panose="02000603000000000000" pitchFamily="2" charset="0"/>
                <a:ea typeface="HelloFickle" panose="02000603000000000000" pitchFamily="2" charset="0"/>
              </a:rPr>
              <a:t>(gray/navy sweatpants or shorts with a solid white or navy t-shirt) SNEAKERS</a:t>
            </a:r>
            <a:endParaRPr lang="en-US" sz="2000" dirty="0">
              <a:latin typeface="HelloFickle" panose="02000603000000000000" pitchFamily="2" charset="0"/>
              <a:ea typeface="HelloFickl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11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320" y="792798"/>
            <a:ext cx="8229600" cy="1143000"/>
          </a:xfrm>
        </p:spPr>
        <p:txBody>
          <a:bodyPr/>
          <a:lstStyle/>
          <a:p>
            <a:r>
              <a:rPr lang="en-US" b="1" u="sng" dirty="0" smtClean="0">
                <a:latin typeface="HelloFickle" panose="02000603000000000000" pitchFamily="2" charset="0"/>
                <a:ea typeface="HelloFickle" panose="02000603000000000000" pitchFamily="2" charset="0"/>
              </a:rPr>
              <a:t>Behavior Expectations</a:t>
            </a:r>
            <a:endParaRPr lang="en-US" b="1" u="sng" dirty="0">
              <a:latin typeface="HelloFickle" panose="02000603000000000000" pitchFamily="2" charset="0"/>
              <a:ea typeface="HelloFickle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5511" y="1807427"/>
            <a:ext cx="7014919" cy="4201487"/>
          </a:xfrm>
        </p:spPr>
        <p:txBody>
          <a:bodyPr/>
          <a:lstStyle/>
          <a:p>
            <a:r>
              <a:rPr lang="en-US" sz="24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The school-wide behavior plan is that all students will follow the D.R.E.A.M.</a:t>
            </a:r>
          </a:p>
          <a:p>
            <a:r>
              <a:rPr lang="en-US" sz="1500" b="1" u="sng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D</a:t>
            </a:r>
            <a:r>
              <a:rPr lang="en-US" sz="15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 stands for </a:t>
            </a:r>
            <a:r>
              <a:rPr lang="en-US" sz="1500" b="1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DEDICATED</a:t>
            </a:r>
            <a:r>
              <a:rPr lang="en-US" sz="15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 and we expect that students will do their best at all times</a:t>
            </a:r>
          </a:p>
          <a:p>
            <a:r>
              <a:rPr lang="en-US" sz="1500" b="1" u="sng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R</a:t>
            </a:r>
            <a:r>
              <a:rPr lang="en-US" sz="15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 stands for </a:t>
            </a:r>
            <a:r>
              <a:rPr lang="en-US" sz="1500" b="1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RESPECTFUL</a:t>
            </a:r>
            <a:r>
              <a:rPr lang="en-US" sz="15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 and it is expected that all students treat others the way they would want to be treated.</a:t>
            </a:r>
          </a:p>
          <a:p>
            <a:r>
              <a:rPr lang="en-US" sz="1500" b="1" u="sng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E </a:t>
            </a:r>
            <a:r>
              <a:rPr lang="en-US" sz="15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stands for </a:t>
            </a:r>
            <a:r>
              <a:rPr lang="en-US" sz="1500" b="1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ETHICAL</a:t>
            </a:r>
            <a:r>
              <a:rPr lang="en-US" sz="15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.  We expect students to do the right thing and make good choices.</a:t>
            </a:r>
          </a:p>
          <a:p>
            <a:r>
              <a:rPr lang="en-US" sz="1500" b="1" u="sng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A</a:t>
            </a:r>
            <a:r>
              <a:rPr lang="en-US" sz="15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 stands for </a:t>
            </a:r>
            <a:r>
              <a:rPr lang="en-US" sz="1500" b="1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ACCEPTING.  </a:t>
            </a:r>
            <a:r>
              <a:rPr lang="en-US" sz="15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It is expected that all students will accept responsibility for their own actions, while also appreciating and celebrating the many differences of others.</a:t>
            </a:r>
          </a:p>
          <a:p>
            <a:r>
              <a:rPr lang="en-US" sz="1500" b="1" u="sng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M</a:t>
            </a:r>
            <a:r>
              <a:rPr lang="en-US" sz="15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 stands for </a:t>
            </a:r>
            <a:r>
              <a:rPr lang="en-US" sz="1500" b="1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MOTIVATED</a:t>
            </a:r>
            <a:r>
              <a:rPr lang="en-US" sz="15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.  We expect each child to come to school with positive attitudes and demonstrate an excitement for learning.</a:t>
            </a:r>
            <a:endParaRPr lang="en-US" sz="1500" dirty="0">
              <a:latin typeface="HelloFickle" panose="02000603000000000000" pitchFamily="2" charset="0"/>
              <a:ea typeface="HelloFickle" panose="02000603000000000000" pitchFamily="2" charset="0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7391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433" y="846138"/>
            <a:ext cx="8229600" cy="1143000"/>
          </a:xfrm>
        </p:spPr>
        <p:txBody>
          <a:bodyPr/>
          <a:lstStyle/>
          <a:p>
            <a:r>
              <a:rPr lang="en-US" b="1" u="sng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Rewards/Consequences</a:t>
            </a:r>
            <a:endParaRPr lang="en-US" b="1" u="sng" dirty="0">
              <a:latin typeface="HelloFickle" panose="02000603000000000000" pitchFamily="2" charset="0"/>
              <a:ea typeface="HelloFickle" panose="02000603000000000000" pitchFamily="2" charset="0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9721" y="2029668"/>
            <a:ext cx="6187147" cy="3653838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School-wide</a:t>
            </a:r>
            <a:r>
              <a:rPr lang="en-US" sz="20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:  DREAM tickets, raffles, PBIS activities</a:t>
            </a:r>
          </a:p>
          <a:p>
            <a:r>
              <a:rPr lang="en-US" sz="2000" b="1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Classroom</a:t>
            </a:r>
            <a:r>
              <a:rPr lang="en-US" sz="20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:  </a:t>
            </a:r>
          </a:p>
          <a:p>
            <a:pPr lvl="1"/>
            <a:r>
              <a:rPr lang="en-US" sz="16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GROUP</a:t>
            </a:r>
          </a:p>
          <a:p>
            <a:pPr lvl="2"/>
            <a:r>
              <a:rPr lang="en-US" sz="12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The class will work in teams to earn points together</a:t>
            </a:r>
          </a:p>
          <a:p>
            <a:pPr lvl="2"/>
            <a:r>
              <a:rPr lang="en-US" sz="12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The team with the most points at the end of week will be rewarded with a special privilege coupon</a:t>
            </a:r>
          </a:p>
          <a:p>
            <a:pPr lvl="1"/>
            <a:r>
              <a:rPr lang="en-US" sz="16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INDIVIDUAL </a:t>
            </a:r>
          </a:p>
          <a:p>
            <a:pPr lvl="2"/>
            <a:r>
              <a:rPr lang="en-US" sz="12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DREAM tickets </a:t>
            </a:r>
          </a:p>
          <a:p>
            <a:pPr lvl="2"/>
            <a:r>
              <a:rPr lang="en-US" sz="12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STAR chart</a:t>
            </a:r>
          </a:p>
          <a:p>
            <a:pPr lvl="2"/>
            <a:r>
              <a:rPr lang="en-US" sz="12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Daily Mystery Students</a:t>
            </a:r>
          </a:p>
          <a:p>
            <a:r>
              <a:rPr lang="en-US" sz="2000" b="1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Consequences:</a:t>
            </a:r>
          </a:p>
          <a:p>
            <a:pPr lvl="1"/>
            <a:r>
              <a:rPr lang="en-US" sz="16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Warning </a:t>
            </a:r>
          </a:p>
          <a:p>
            <a:pPr lvl="1"/>
            <a:r>
              <a:rPr lang="en-US" sz="16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Loss of group points</a:t>
            </a:r>
          </a:p>
          <a:p>
            <a:pPr lvl="1"/>
            <a:r>
              <a:rPr lang="en-US" sz="16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Phone call home</a:t>
            </a:r>
          </a:p>
          <a:p>
            <a:pPr lvl="1"/>
            <a:r>
              <a:rPr lang="en-US" sz="16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Written referral to office</a:t>
            </a:r>
          </a:p>
        </p:txBody>
      </p:sp>
    </p:spTree>
    <p:extLst>
      <p:ext uri="{BB962C8B-B14F-4D97-AF65-F5344CB8AC3E}">
        <p14:creationId xmlns:p14="http://schemas.microsoft.com/office/powerpoint/2010/main" val="177916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Privilege Tickets</a:t>
            </a:r>
            <a:endParaRPr lang="en-US" b="1" u="sng" dirty="0">
              <a:latin typeface="HelloFickle" panose="02000603000000000000" pitchFamily="2" charset="0"/>
              <a:ea typeface="HelloFickle" panose="02000603000000000000" pitchFamily="2" charset="0"/>
              <a:cs typeface="Comic Sans M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10558" y="1256427"/>
            <a:ext cx="5499237" cy="4350212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Comfy Feet</a:t>
            </a:r>
          </a:p>
          <a:p>
            <a:pPr algn="ctr"/>
            <a:r>
              <a:rPr lang="en-US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Teacher Desk</a:t>
            </a:r>
          </a:p>
          <a:p>
            <a:pPr algn="ctr"/>
            <a:r>
              <a:rPr lang="en-US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You’re </a:t>
            </a:r>
          </a:p>
          <a:p>
            <a:pPr algn="ctr"/>
            <a:r>
              <a:rPr lang="en-US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No Homework</a:t>
            </a:r>
          </a:p>
          <a:p>
            <a:pPr algn="ctr"/>
            <a:r>
              <a:rPr lang="en-US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Lunch Bunch</a:t>
            </a:r>
          </a:p>
          <a:p>
            <a:pPr algn="ctr"/>
            <a:r>
              <a:rPr lang="en-US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Get Inked</a:t>
            </a:r>
          </a:p>
          <a:p>
            <a:pPr algn="ctr"/>
            <a:r>
              <a:rPr lang="en-US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Rocking Reading</a:t>
            </a:r>
          </a:p>
          <a:p>
            <a:pPr algn="ctr"/>
            <a:r>
              <a:rPr lang="en-US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Tech Time</a:t>
            </a:r>
          </a:p>
          <a:p>
            <a:pPr algn="ctr"/>
            <a:r>
              <a:rPr lang="en-US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Swap Seats</a:t>
            </a:r>
          </a:p>
          <a:p>
            <a:pPr algn="ctr"/>
            <a:r>
              <a:rPr lang="en-US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Skip Morning Work</a:t>
            </a:r>
          </a:p>
          <a:p>
            <a:pPr algn="ctr"/>
            <a:r>
              <a:rPr lang="en-US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Fashion Police</a:t>
            </a:r>
          </a:p>
          <a:p>
            <a:endParaRPr lang="en-US" dirty="0" smtClean="0">
              <a:latin typeface="HelloFickle" panose="02000603000000000000" pitchFamily="2" charset="0"/>
              <a:ea typeface="HelloFickl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44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en-US" b="1" u="sng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Reading</a:t>
            </a:r>
            <a:endParaRPr lang="en-US" b="1" u="sng" dirty="0">
              <a:latin typeface="HelloFickle" panose="02000603000000000000" pitchFamily="2" charset="0"/>
              <a:ea typeface="HelloFickle" panose="02000603000000000000" pitchFamily="2" charset="0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210" y="1989138"/>
            <a:ext cx="6269399" cy="3707878"/>
          </a:xfrm>
        </p:spPr>
        <p:txBody>
          <a:bodyPr>
            <a:normAutofit lnSpcReduction="10000"/>
          </a:bodyPr>
          <a:lstStyle/>
          <a:p>
            <a:r>
              <a:rPr lang="en-US" sz="2500" b="1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Build reading </a:t>
            </a:r>
            <a:r>
              <a:rPr lang="en-US" sz="2500" b="1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stamina both at school and at home</a:t>
            </a:r>
            <a:endParaRPr lang="en-US" sz="2500" b="1" dirty="0" smtClean="0">
              <a:latin typeface="HelloFickle" panose="02000603000000000000" pitchFamily="2" charset="0"/>
              <a:ea typeface="HelloFickle" panose="02000603000000000000" pitchFamily="2" charset="0"/>
              <a:cs typeface="Comic Sans MS"/>
            </a:endParaRPr>
          </a:p>
          <a:p>
            <a:pPr lvl="1"/>
            <a:r>
              <a:rPr lang="en-US" sz="20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Goal is 40 minutes of independent reading</a:t>
            </a:r>
          </a:p>
          <a:p>
            <a:r>
              <a:rPr lang="en-US" sz="2400" b="1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Read and respond both orally and in writing to a variety of fiction and non-fiction texts</a:t>
            </a:r>
          </a:p>
          <a:p>
            <a:r>
              <a:rPr lang="en-US" sz="2400" b="1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Apply reading strategies to selected text</a:t>
            </a:r>
          </a:p>
          <a:p>
            <a:pPr lvl="1"/>
            <a:r>
              <a:rPr lang="en-US" sz="16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Connecting, Using schema, Inferring, Predicting, Determining the important ideas, Summarizing</a:t>
            </a:r>
          </a:p>
          <a:p>
            <a:r>
              <a:rPr lang="en-US" sz="2500" b="1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Expand vocabulary through core texts and guided reading</a:t>
            </a:r>
            <a:endParaRPr lang="en-US" sz="2500" dirty="0">
              <a:latin typeface="HelloFickle" panose="02000603000000000000" pitchFamily="2" charset="0"/>
              <a:ea typeface="HelloFickle" panose="02000603000000000000" pitchFamily="2" charset="0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6698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363" y="869077"/>
            <a:ext cx="8229600" cy="1143000"/>
          </a:xfrm>
        </p:spPr>
        <p:txBody>
          <a:bodyPr/>
          <a:lstStyle/>
          <a:p>
            <a:r>
              <a:rPr lang="en-US" b="1" u="sng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Mathematics</a:t>
            </a:r>
            <a:endParaRPr lang="en-US" b="1" u="sng" dirty="0">
              <a:latin typeface="HelloFickle" panose="02000603000000000000" pitchFamily="2" charset="0"/>
              <a:ea typeface="HelloFickle" panose="02000603000000000000" pitchFamily="2" charset="0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8652" y="1864376"/>
            <a:ext cx="6768148" cy="3964567"/>
          </a:xfrm>
        </p:spPr>
        <p:txBody>
          <a:bodyPr>
            <a:normAutofit lnSpcReduction="10000"/>
          </a:bodyPr>
          <a:lstStyle/>
          <a:p>
            <a:r>
              <a:rPr lang="en-US" sz="25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Topics we will cover this year</a:t>
            </a:r>
          </a:p>
          <a:p>
            <a:pPr lvl="1"/>
            <a:r>
              <a:rPr lang="en-US" sz="18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Addition, subtraction, multiplication &amp; division facts</a:t>
            </a:r>
          </a:p>
          <a:p>
            <a:pPr lvl="1"/>
            <a:r>
              <a:rPr lang="en-US" sz="18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Place Value</a:t>
            </a:r>
          </a:p>
          <a:p>
            <a:pPr lvl="1"/>
            <a:r>
              <a:rPr lang="en-US" sz="18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Patterns (numbers &amp; shapes)</a:t>
            </a:r>
          </a:p>
          <a:p>
            <a:pPr lvl="1"/>
            <a:r>
              <a:rPr lang="en-US" sz="18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Problem solving</a:t>
            </a:r>
          </a:p>
          <a:p>
            <a:pPr lvl="1"/>
            <a:r>
              <a:rPr lang="en-US" sz="18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Telling time</a:t>
            </a:r>
          </a:p>
          <a:p>
            <a:pPr lvl="1"/>
            <a:r>
              <a:rPr lang="en-US" sz="18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Measurement</a:t>
            </a:r>
          </a:p>
          <a:p>
            <a:pPr lvl="1"/>
            <a:r>
              <a:rPr lang="en-US" sz="18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Estimation/Rounding</a:t>
            </a:r>
          </a:p>
          <a:p>
            <a:pPr lvl="1"/>
            <a:r>
              <a:rPr lang="en-US" sz="18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Explain our reasoning in writing</a:t>
            </a:r>
          </a:p>
          <a:p>
            <a:pPr lvl="1"/>
            <a:r>
              <a:rPr lang="en-US" sz="18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Fractions</a:t>
            </a:r>
          </a:p>
          <a:p>
            <a:pPr lvl="1"/>
            <a:r>
              <a:rPr lang="en-US" sz="18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Graphs/Tables/Charts</a:t>
            </a:r>
          </a:p>
          <a:p>
            <a:pPr lvl="1"/>
            <a:r>
              <a:rPr lang="en-US" sz="18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Geometry</a:t>
            </a:r>
            <a:endParaRPr lang="en-US" sz="1800" dirty="0">
              <a:latin typeface="HelloFickle" panose="02000603000000000000" pitchFamily="2" charset="0"/>
              <a:ea typeface="HelloFickle" panose="02000603000000000000" pitchFamily="2" charset="0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4862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7536"/>
            <a:ext cx="8229600" cy="1143000"/>
          </a:xfrm>
        </p:spPr>
        <p:txBody>
          <a:bodyPr/>
          <a:lstStyle/>
          <a:p>
            <a:r>
              <a:rPr lang="en-US" b="1" u="sng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Writing</a:t>
            </a:r>
            <a:endParaRPr lang="en-US" b="1" u="sng" dirty="0">
              <a:latin typeface="HelloFickle" panose="02000603000000000000" pitchFamily="2" charset="0"/>
              <a:ea typeface="HelloFickle" panose="02000603000000000000" pitchFamily="2" charset="0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6816" y="2080536"/>
            <a:ext cx="6241192" cy="4099667"/>
          </a:xfrm>
        </p:spPr>
        <p:txBody>
          <a:bodyPr/>
          <a:lstStyle/>
          <a:p>
            <a:r>
              <a:rPr lang="en-US" sz="25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Learn to write various types of writing</a:t>
            </a:r>
          </a:p>
          <a:p>
            <a:pPr lvl="1"/>
            <a:r>
              <a:rPr lang="en-US" sz="18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Narrative, expository, opinion</a:t>
            </a:r>
          </a:p>
          <a:p>
            <a:r>
              <a:rPr lang="en-US" sz="25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Take a piece of writing through the stages of the writing process</a:t>
            </a:r>
          </a:p>
          <a:p>
            <a:r>
              <a:rPr lang="en-US" sz="25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Edit and revise our own writing</a:t>
            </a:r>
          </a:p>
          <a:p>
            <a:r>
              <a:rPr lang="en-US" sz="2500" dirty="0" smtClean="0">
                <a:latin typeface="HelloFickle" panose="02000603000000000000" pitchFamily="2" charset="0"/>
                <a:ea typeface="HelloFickle" panose="02000603000000000000" pitchFamily="2" charset="0"/>
                <a:cs typeface="Comic Sans MS"/>
              </a:rPr>
              <a:t>Use of technology to publish pieces of writing</a:t>
            </a:r>
            <a:endParaRPr lang="en-US" sz="2500" dirty="0">
              <a:latin typeface="HelloFickle" panose="02000603000000000000" pitchFamily="2" charset="0"/>
              <a:ea typeface="HelloFickle" panose="02000603000000000000" pitchFamily="2" charset="0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2153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617</Words>
  <Application>Microsoft Office PowerPoint</Application>
  <PresentationFormat>On-screen Show (4:3)</PresentationFormat>
  <Paragraphs>115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PowerPoint Presentation</vt:lpstr>
      <vt:lpstr>Mrs Salzano Contact Information</vt:lpstr>
      <vt:lpstr>Uniforms</vt:lpstr>
      <vt:lpstr>Behavior Expectations</vt:lpstr>
      <vt:lpstr>Rewards/Consequences</vt:lpstr>
      <vt:lpstr>Privilege Tickets</vt:lpstr>
      <vt:lpstr>Reading</vt:lpstr>
      <vt:lpstr>Mathematics</vt:lpstr>
      <vt:lpstr>Writing</vt:lpstr>
      <vt:lpstr>Homework</vt:lpstr>
      <vt:lpstr>Daily Schedule</vt:lpstr>
      <vt:lpstr>3rd Grade Testing </vt:lpstr>
      <vt:lpstr>QUESTIONS???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McConnell</dc:creator>
  <cp:lastModifiedBy>SALZANO, ERIN</cp:lastModifiedBy>
  <cp:revision>24</cp:revision>
  <cp:lastPrinted>2017-10-03T16:54:37Z</cp:lastPrinted>
  <dcterms:created xsi:type="dcterms:W3CDTF">2013-08-06T00:55:16Z</dcterms:created>
  <dcterms:modified xsi:type="dcterms:W3CDTF">2017-10-03T22:54:07Z</dcterms:modified>
</cp:coreProperties>
</file>